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68" r:id="rId2"/>
    <p:sldId id="256" r:id="rId3"/>
    <p:sldId id="257" r:id="rId4"/>
    <p:sldId id="290" r:id="rId5"/>
    <p:sldId id="258" r:id="rId6"/>
    <p:sldId id="259" r:id="rId7"/>
    <p:sldId id="283" r:id="rId8"/>
    <p:sldId id="287" r:id="rId9"/>
    <p:sldId id="288" r:id="rId10"/>
    <p:sldId id="289" r:id="rId11"/>
    <p:sldId id="284" r:id="rId12"/>
    <p:sldId id="285" r:id="rId13"/>
    <p:sldId id="275" r:id="rId14"/>
    <p:sldId id="286" r:id="rId15"/>
    <p:sldId id="262" r:id="rId16"/>
    <p:sldId id="266" r:id="rId17"/>
    <p:sldId id="263" r:id="rId18"/>
    <p:sldId id="267" r:id="rId19"/>
    <p:sldId id="264" r:id="rId20"/>
    <p:sldId id="265" r:id="rId21"/>
    <p:sldId id="282" r:id="rId22"/>
    <p:sldId id="260" r:id="rId23"/>
    <p:sldId id="261" r:id="rId24"/>
    <p:sldId id="281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4" d="100"/>
          <a:sy n="54" d="100"/>
        </p:scale>
        <p:origin x="-26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B59A6-E9DC-ED4B-B8A0-6171CE30EB2B}" type="datetimeFigureOut">
              <a:rPr lang="en-US" smtClean="0"/>
              <a:t>1/16/13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E23FD-BF60-6C47-87A4-426B1C4E3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70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the sharing of best</a:t>
            </a:r>
            <a:r>
              <a:rPr lang="en-US" baseline="0" dirty="0" smtClean="0"/>
              <a:t> practices and gallery walk they can sit by school site in groups and then we can switch groups as we change for lesson planning by math and </a:t>
            </a:r>
            <a:r>
              <a:rPr lang="en-US" baseline="0" dirty="0" err="1" smtClean="0"/>
              <a:t>ela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E23FD-BF60-6C47-87A4-426B1C4E32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841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want to change</a:t>
            </a:r>
            <a:r>
              <a:rPr lang="en-US" baseline="0" dirty="0" smtClean="0"/>
              <a:t> the order we can </a:t>
            </a:r>
            <a:r>
              <a:rPr lang="en-US" baseline="0" dirty="0" smtClean="0">
                <a:sym typeface="Wingdings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E23FD-BF60-6C47-87A4-426B1C4E32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2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Unit 3 Week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9FB68-85D0-3449-8B5E-AF61B31BFE9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49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E2D1E-2C12-3343-B6AE-32CA1B5B09EF}" type="datetimeFigureOut">
              <a:rPr lang="en-US" smtClean="0"/>
              <a:t>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24D43-CE7D-154C-A873-59BA5EDF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50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E2D1E-2C12-3343-B6AE-32CA1B5B09EF}" type="datetimeFigureOut">
              <a:rPr lang="en-US" smtClean="0"/>
              <a:t>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24D43-CE7D-154C-A873-59BA5EDF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10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E2D1E-2C12-3343-B6AE-32CA1B5B09EF}" type="datetimeFigureOut">
              <a:rPr lang="en-US" smtClean="0"/>
              <a:t>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24D43-CE7D-154C-A873-59BA5EDF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E2D1E-2C12-3343-B6AE-32CA1B5B09EF}" type="datetimeFigureOut">
              <a:rPr lang="en-US" smtClean="0"/>
              <a:t>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24D43-CE7D-154C-A873-59BA5EDF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380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E2D1E-2C12-3343-B6AE-32CA1B5B09EF}" type="datetimeFigureOut">
              <a:rPr lang="en-US" smtClean="0"/>
              <a:t>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24D43-CE7D-154C-A873-59BA5EDF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97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E2D1E-2C12-3343-B6AE-32CA1B5B09EF}" type="datetimeFigureOut">
              <a:rPr lang="en-US" smtClean="0"/>
              <a:t>1/16/13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24D43-CE7D-154C-A873-59BA5EDF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66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E2D1E-2C12-3343-B6AE-32CA1B5B09EF}" type="datetimeFigureOut">
              <a:rPr lang="en-US" smtClean="0"/>
              <a:t>1/16/13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24D43-CE7D-154C-A873-59BA5EDF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2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E2D1E-2C12-3343-B6AE-32CA1B5B09EF}" type="datetimeFigureOut">
              <a:rPr lang="en-US" smtClean="0"/>
              <a:t>1/16/13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24D43-CE7D-154C-A873-59BA5EDF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64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E2D1E-2C12-3343-B6AE-32CA1B5B09EF}" type="datetimeFigureOut">
              <a:rPr lang="en-US" smtClean="0"/>
              <a:t>1/16/13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24D43-CE7D-154C-A873-59BA5EDF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6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E2D1E-2C12-3343-B6AE-32CA1B5B09EF}" type="datetimeFigureOut">
              <a:rPr lang="en-US" smtClean="0"/>
              <a:t>1/16/13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24D43-CE7D-154C-A873-59BA5EDF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45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E2D1E-2C12-3343-B6AE-32CA1B5B09EF}" type="datetimeFigureOut">
              <a:rPr lang="en-US" smtClean="0"/>
              <a:t>1/16/13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24D43-CE7D-154C-A873-59BA5EDF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65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E2D1E-2C12-3343-B6AE-32CA1B5B09EF}" type="datetimeFigureOut">
              <a:rPr lang="en-US" smtClean="0"/>
              <a:t>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24D43-CE7D-154C-A873-59BA5EDF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2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llsuccess.org/" TargetMode="External"/><Relationship Id="rId3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/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dirty="0" smtClean="0">
                <a:latin typeface="Comic Sans MS"/>
                <a:cs typeface="Comic Sans MS"/>
              </a:rPr>
              <a:t>Welcome!</a:t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dirty="0" smtClean="0">
                <a:latin typeface="Comic Sans MS"/>
                <a:cs typeface="Comic Sans MS"/>
              </a:rPr>
              <a:t/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dirty="0" smtClean="0">
                <a:latin typeface="Comic Sans MS"/>
                <a:cs typeface="Comic Sans MS"/>
              </a:rPr>
              <a:t>Please sit with your site in groups of 4-5 for the first activity.  </a:t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dirty="0" smtClean="0">
                <a:latin typeface="Comic Sans MS"/>
                <a:cs typeface="Comic Sans MS"/>
              </a:rPr>
              <a:t/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dirty="0" smtClean="0">
                <a:latin typeface="Comic Sans MS"/>
                <a:cs typeface="Comic Sans MS"/>
              </a:rPr>
              <a:t/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dirty="0" smtClean="0">
                <a:latin typeface="Comic Sans MS"/>
                <a:cs typeface="Comic Sans MS"/>
              </a:rPr>
              <a:t/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dirty="0" err="1" smtClean="0">
                <a:latin typeface="Comic Sans MS"/>
                <a:cs typeface="Comic Sans MS"/>
              </a:rPr>
              <a:t>yo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4" name="Picture 3" descr="Macintosh HD:Users:mgonzales:Desktop:Screen shot 2013-01-11 at 9.53.41 A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572" y="3933190"/>
            <a:ext cx="4046855" cy="2722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47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1-14 at 6.38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725"/>
            <a:ext cx="9144000" cy="46594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6018" y="2070479"/>
            <a:ext cx="4435521" cy="9233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The events are the things that happen in the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7" name="Picture 6" descr="Screen shot 2013-01-14 at 7.17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984" y="5288792"/>
            <a:ext cx="1067293" cy="1566425"/>
          </a:xfrm>
          <a:prstGeom prst="rect">
            <a:avLst/>
          </a:prstGeom>
        </p:spPr>
      </p:pic>
      <p:pic>
        <p:nvPicPr>
          <p:cNvPr id="8" name="Picture 7" descr="Screen shot 2013-01-14 at 7.18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10" y="5217435"/>
            <a:ext cx="1153015" cy="1663780"/>
          </a:xfrm>
          <a:prstGeom prst="rect">
            <a:avLst/>
          </a:prstGeom>
        </p:spPr>
      </p:pic>
      <p:pic>
        <p:nvPicPr>
          <p:cNvPr id="9" name="Picture 8" descr="Screen shot 2013-01-14 at 7.18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290" y="5058674"/>
            <a:ext cx="1223358" cy="184468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73479" y="6091468"/>
            <a:ext cx="1237181" cy="4858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beginning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31757" y="6091468"/>
            <a:ext cx="1237181" cy="4858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middle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53925" y="6091850"/>
            <a:ext cx="1237181" cy="4858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mtClean="0">
                <a:solidFill>
                  <a:srgbClr val="000000"/>
                </a:solidFill>
              </a:rPr>
              <a:t>end</a:t>
            </a: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770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Day 2: </a:t>
            </a:r>
            <a:br>
              <a:rPr lang="en-US" b="1" dirty="0" smtClean="0">
                <a:latin typeface="Comic Sans MS"/>
                <a:cs typeface="Comic Sans MS"/>
              </a:rPr>
            </a:br>
            <a:r>
              <a:rPr lang="en-US" b="1" dirty="0" smtClean="0">
                <a:latin typeface="Comic Sans MS"/>
                <a:cs typeface="Comic Sans MS"/>
              </a:rPr>
              <a:t>Reread Story or Review Maps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Whole group or in small groups have students complete their own Tree Maps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One way could be to have kids draw the characters, setting, and events.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Another way </a:t>
            </a:r>
            <a:r>
              <a:rPr lang="en-US" dirty="0">
                <a:latin typeface="Comic Sans MS"/>
                <a:cs typeface="Comic Sans MS"/>
              </a:rPr>
              <a:t>could be to have kids </a:t>
            </a:r>
            <a:r>
              <a:rPr lang="en-US" dirty="0" smtClean="0">
                <a:latin typeface="Comic Sans MS"/>
                <a:cs typeface="Comic Sans MS"/>
              </a:rPr>
              <a:t>write </a:t>
            </a:r>
            <a:r>
              <a:rPr lang="en-US" dirty="0">
                <a:latin typeface="Comic Sans MS"/>
                <a:cs typeface="Comic Sans MS"/>
              </a:rPr>
              <a:t>the characters, setting, and </a:t>
            </a:r>
            <a:r>
              <a:rPr lang="en-US" dirty="0" smtClean="0">
                <a:latin typeface="Comic Sans MS"/>
                <a:cs typeface="Comic Sans MS"/>
              </a:rPr>
              <a:t>events.</a:t>
            </a:r>
          </a:p>
          <a:p>
            <a:pPr lvl="1"/>
            <a:r>
              <a:rPr lang="en-US" dirty="0">
                <a:latin typeface="Comic Sans MS"/>
                <a:cs typeface="Comic Sans MS"/>
              </a:rPr>
              <a:t>Another way could be to have kids </a:t>
            </a:r>
            <a:r>
              <a:rPr lang="en-US" dirty="0" smtClean="0">
                <a:latin typeface="Comic Sans MS"/>
                <a:cs typeface="Comic Sans MS"/>
              </a:rPr>
              <a:t>cut out and match </a:t>
            </a:r>
            <a:r>
              <a:rPr lang="en-US" dirty="0">
                <a:latin typeface="Comic Sans MS"/>
                <a:cs typeface="Comic Sans MS"/>
              </a:rPr>
              <a:t>the characters, setting, and </a:t>
            </a:r>
            <a:r>
              <a:rPr lang="en-US" dirty="0" smtClean="0">
                <a:latin typeface="Comic Sans MS"/>
                <a:cs typeface="Comic Sans MS"/>
              </a:rPr>
              <a:t>events.</a:t>
            </a:r>
          </a:p>
          <a:p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94820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Day 2: </a:t>
            </a:r>
            <a:br>
              <a:rPr lang="en-US" b="1" dirty="0" smtClean="0">
                <a:latin typeface="Comic Sans MS"/>
                <a:cs typeface="Comic Sans MS"/>
              </a:rPr>
            </a:br>
            <a:r>
              <a:rPr lang="en-US" b="1" dirty="0" smtClean="0">
                <a:latin typeface="Comic Sans MS"/>
                <a:cs typeface="Comic Sans MS"/>
              </a:rPr>
              <a:t>Reread Story or Review Maps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If students complete their own Tree Maps in small groups: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Have students independently complete the characters and setting branches using the class Tree Map at one center.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Have students complete the events branch at a teacher center.</a:t>
            </a:r>
          </a:p>
          <a:p>
            <a:pPr lvl="1"/>
            <a:endParaRPr lang="en-US" dirty="0" smtClean="0">
              <a:latin typeface="Comic Sans MS"/>
              <a:cs typeface="Comic Sans MS"/>
            </a:endParaRPr>
          </a:p>
          <a:p>
            <a:pPr lvl="1"/>
            <a:endParaRPr lang="en-US" dirty="0" smtClean="0">
              <a:latin typeface="Comic Sans MS"/>
              <a:cs typeface="Comic Sans MS"/>
            </a:endParaRPr>
          </a:p>
          <a:p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46571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>
                <a:latin typeface="Comic Sans MS"/>
                <a:cs typeface="Comic Sans MS"/>
              </a:rPr>
              <a:t>Reading Standards for Literature</a:t>
            </a:r>
            <a:endParaRPr lang="en-US" b="1" u="sng" dirty="0">
              <a:latin typeface="Comic Sans MS"/>
              <a:cs typeface="Comic Sans MS"/>
            </a:endParaRPr>
          </a:p>
        </p:txBody>
      </p:sp>
      <p:pic>
        <p:nvPicPr>
          <p:cNvPr id="4" name="Content Placeholder 3" descr="Screen shot 2013-01-13 at 8.13.0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64" b="-91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9561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>
                <a:latin typeface="Comic Sans MS"/>
                <a:cs typeface="Comic Sans MS"/>
              </a:rPr>
              <a:t>Reading Standards for Literature</a:t>
            </a:r>
            <a:endParaRPr lang="en-US" b="1" u="sng" dirty="0">
              <a:latin typeface="Comic Sans MS"/>
              <a:cs typeface="Comic Sans M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9017" b="90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1525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What does this look like in a real classroom?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264" y="1570038"/>
            <a:ext cx="6560853" cy="490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04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78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62" y="381000"/>
            <a:ext cx="8330862" cy="62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71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06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15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Kindergarten Articulation Day:</a:t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dirty="0">
                <a:latin typeface="Comic Sans MS"/>
                <a:cs typeface="Comic Sans MS"/>
              </a:rPr>
              <a:t/>
            </a:r>
            <a:br>
              <a:rPr lang="en-US" dirty="0">
                <a:latin typeface="Comic Sans MS"/>
                <a:cs typeface="Comic Sans MS"/>
              </a:rPr>
            </a:br>
            <a:r>
              <a:rPr lang="en-US" dirty="0" smtClean="0">
                <a:latin typeface="Comic Sans MS"/>
                <a:cs typeface="Comic Sans MS"/>
              </a:rPr>
              <a:t/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dirty="0" smtClean="0">
                <a:latin typeface="Comic Sans MS"/>
                <a:cs typeface="Comic Sans MS"/>
              </a:rPr>
              <a:t/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dirty="0" smtClean="0">
                <a:latin typeface="Comic Sans MS"/>
                <a:cs typeface="Comic Sans MS"/>
              </a:rPr>
              <a:t/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dirty="0" smtClean="0">
                <a:latin typeface="Comic Sans MS"/>
                <a:cs typeface="Comic Sans MS"/>
              </a:rPr>
              <a:t/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dirty="0" smtClean="0">
                <a:latin typeface="Comic Sans MS"/>
                <a:cs typeface="Comic Sans MS"/>
              </a:rPr>
              <a:t>Best Practices meet the Common Core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94374"/>
            <a:ext cx="6400800" cy="810945"/>
          </a:xfr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January 15, 2013</a:t>
            </a:r>
          </a:p>
        </p:txBody>
      </p:sp>
      <p:pic>
        <p:nvPicPr>
          <p:cNvPr id="4" name="Picture 3" descr="Macintosh HD:Users:mgonzales:Desktop:Screen shot 2013-01-11 at 9.53.41 A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572" y="1210310"/>
            <a:ext cx="4046855" cy="2722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13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99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 smtClean="0">
                <a:latin typeface="Comic Sans MS"/>
                <a:cs typeface="Comic Sans MS"/>
              </a:rPr>
              <a:t>Let’s get into new groups!</a:t>
            </a:r>
            <a:endParaRPr lang="en-US" b="1" u="sng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We need one teacher from each site to join an ELA group and one teacher from each site to join a math group.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4" name="Picture 3" descr="Macintosh HD:Users:mgonzales:Desktop:Screen shot 2013-01-11 at 9.53.41 A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572" y="3933190"/>
            <a:ext cx="4046855" cy="2722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4950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>
                <a:latin typeface="Comic Sans MS"/>
                <a:cs typeface="Comic Sans MS"/>
              </a:rPr>
              <a:t>Create your Own Common Core Lesson</a:t>
            </a:r>
            <a:endParaRPr lang="en-US" u="sng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In your new group, using the sample lessons plans from earlier, your articulation day binders, and your TE’s create a Common Core lesson.</a:t>
            </a:r>
          </a:p>
          <a:p>
            <a:r>
              <a:rPr lang="en-US" dirty="0" smtClean="0">
                <a:latin typeface="Comic Sans MS"/>
                <a:cs typeface="Comic Sans MS"/>
              </a:rPr>
              <a:t>Be prepared to share out with the group.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4" name="Picture 3" descr="Macintosh HD:Users:mgonzales:Desktop:Screen shot 2013-01-11 at 9.53.41 A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440" y="4727545"/>
            <a:ext cx="2381662" cy="1928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0634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Lesson Share Out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All of the lessons from today will be available on:</a:t>
            </a:r>
          </a:p>
          <a:p>
            <a:pPr lvl="1"/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  <a:hlinkClick r:id="rId2"/>
              </a:rPr>
              <a:t>http://www.ellsuccess.org</a:t>
            </a:r>
            <a:r>
              <a:rPr lang="en-US" dirty="0" smtClean="0">
                <a:latin typeface="Comic Sans MS"/>
                <a:cs typeface="Comic Sans MS"/>
                <a:hlinkClick r:id="rId2"/>
              </a:rPr>
              <a:t>/</a:t>
            </a:r>
            <a:endParaRPr lang="en-US" dirty="0" smtClean="0">
              <a:latin typeface="Comic Sans MS"/>
              <a:cs typeface="Comic Sans MS"/>
            </a:endParaRPr>
          </a:p>
          <a:p>
            <a:pPr lvl="2"/>
            <a:r>
              <a:rPr lang="en-US" dirty="0" smtClean="0">
                <a:latin typeface="Comic Sans MS"/>
                <a:cs typeface="Comic Sans MS"/>
              </a:rPr>
              <a:t>Under Teacher Resources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4" name="Picture 3" descr="Macintosh HD:Users:mgonzales:Desktop:Screen shot 2013-01-11 at 9.53.41 A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902" y="4452154"/>
            <a:ext cx="3360898" cy="2203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9247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Thank you for being here today!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3" name="Picture 2" descr="Macintosh HD:Users:mgonzales:Desktop:Screen shot 2013-01-11 at 9.53.41 A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155" y="2203140"/>
            <a:ext cx="6089625" cy="4070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9178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Comic Sans MS"/>
                <a:cs typeface="Comic Sans MS"/>
              </a:rPr>
              <a:t>Welcome and Introductions</a:t>
            </a:r>
            <a:endParaRPr lang="en-US" b="1" u="sng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Welcome from Tony</a:t>
            </a:r>
          </a:p>
          <a:p>
            <a:r>
              <a:rPr lang="en-US" dirty="0" smtClean="0">
                <a:latin typeface="Comic Sans MS"/>
                <a:cs typeface="Comic Sans MS"/>
              </a:rPr>
              <a:t>Outline of Day: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What will you leave with?</a:t>
            </a:r>
          </a:p>
          <a:p>
            <a:pPr lvl="1"/>
            <a:endParaRPr lang="en-US" dirty="0">
              <a:latin typeface="Comic Sans MS"/>
              <a:cs typeface="Comic Sans MS"/>
            </a:endParaRPr>
          </a:p>
          <a:p>
            <a:pPr lvl="1"/>
            <a:endParaRPr lang="en-US" dirty="0" smtClean="0">
              <a:latin typeface="Comic Sans MS"/>
              <a:cs typeface="Comic Sans MS"/>
            </a:endParaRPr>
          </a:p>
          <a:p>
            <a:endParaRPr lang="en-US" dirty="0">
              <a:latin typeface="Comic Sans MS"/>
              <a:cs typeface="Comic Sans MS"/>
            </a:endParaRPr>
          </a:p>
          <a:p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5" name="Picture 4" descr="Macintosh HD:Users:mgonzales:Desktop:Screen shot 2013-01-11 at 9.53.41 A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5540375"/>
            <a:ext cx="1690052" cy="1195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creen shot 2013-01-13 at 11.33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499" y="3559605"/>
            <a:ext cx="6118225" cy="18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43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>
                <a:latin typeface="Comic Sans MS"/>
                <a:cs typeface="Comic Sans MS"/>
              </a:rPr>
              <a:t>Walk-through Binder Resources</a:t>
            </a:r>
            <a:endParaRPr lang="en-US" b="1" u="sng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Walk-through resources and materials for binder</a:t>
            </a:r>
          </a:p>
          <a:p>
            <a:pPr marL="457200" lvl="1" indent="0">
              <a:buNone/>
            </a:pPr>
            <a:endParaRPr lang="en-US" dirty="0">
              <a:latin typeface="Comic Sans MS"/>
              <a:cs typeface="Comic Sans MS"/>
            </a:endParaRPr>
          </a:p>
          <a:p>
            <a:pPr lvl="1"/>
            <a:endParaRPr lang="en-US" dirty="0" smtClean="0">
              <a:latin typeface="Comic Sans MS"/>
              <a:cs typeface="Comic Sans MS"/>
            </a:endParaRPr>
          </a:p>
          <a:p>
            <a:endParaRPr lang="en-US" dirty="0">
              <a:latin typeface="Comic Sans MS"/>
              <a:cs typeface="Comic Sans MS"/>
            </a:endParaRPr>
          </a:p>
          <a:p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5" name="Picture 4" descr="Macintosh HD:Users:mgonzales:Desktop:Screen shot 2013-01-11 at 9.53.41 A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996" y="4693951"/>
            <a:ext cx="2998931" cy="2041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0827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Comic Sans MS"/>
                <a:cs typeface="Comic Sans MS"/>
              </a:rPr>
              <a:t>Best Practices Collaboration</a:t>
            </a:r>
            <a:endParaRPr lang="en-US" b="1" u="sng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03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In your groups, please share the best practices that you brought with one another.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Have one site share out at a time in your groups.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Create a collaborative poster that highlights:</a:t>
            </a:r>
          </a:p>
          <a:p>
            <a:pPr lvl="2"/>
            <a:r>
              <a:rPr lang="en-US" dirty="0" smtClean="0">
                <a:latin typeface="Comic Sans MS"/>
                <a:cs typeface="Comic Sans MS"/>
              </a:rPr>
              <a:t>School site</a:t>
            </a:r>
          </a:p>
          <a:p>
            <a:pPr lvl="2"/>
            <a:r>
              <a:rPr lang="en-US" dirty="0" smtClean="0">
                <a:latin typeface="Comic Sans MS"/>
                <a:cs typeface="Comic Sans MS"/>
              </a:rPr>
              <a:t>Best practices</a:t>
            </a:r>
          </a:p>
          <a:p>
            <a:pPr lvl="2"/>
            <a:r>
              <a:rPr lang="en-US" dirty="0" smtClean="0">
                <a:latin typeface="Comic Sans MS"/>
                <a:cs typeface="Comic Sans MS"/>
              </a:rPr>
              <a:t>CCSS connection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4" name="Picture 3" descr="Macintosh HD:Users:mgonzales:Desktop:Screen shot 2013-01-11 at 9.53.41 A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5563055"/>
            <a:ext cx="1690052" cy="1195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4896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>
                <a:latin typeface="Comic Sans MS"/>
                <a:cs typeface="Comic Sans MS"/>
              </a:rPr>
              <a:t>Model Common Core Lessons Samples</a:t>
            </a:r>
            <a:endParaRPr lang="en-US" b="1" u="sng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Mandy: 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Reading Standards for Literature</a:t>
            </a:r>
          </a:p>
          <a:p>
            <a:pPr lvl="1"/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err="1" smtClean="0">
                <a:latin typeface="Comic Sans MS"/>
                <a:cs typeface="Comic Sans MS"/>
              </a:rPr>
              <a:t>Cinthia</a:t>
            </a:r>
            <a:r>
              <a:rPr lang="en-US" dirty="0" smtClean="0">
                <a:latin typeface="Comic Sans MS"/>
                <a:cs typeface="Comic Sans MS"/>
              </a:rPr>
              <a:t>: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Classifying Objects by Certain Attributes</a:t>
            </a:r>
          </a:p>
          <a:p>
            <a:pPr lvl="1"/>
            <a:endParaRPr lang="en-US" dirty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Kim: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Reading Standards for Informational Text</a:t>
            </a:r>
          </a:p>
          <a:p>
            <a:pPr lvl="1"/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8404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omic Sans MS"/>
                <a:cs typeface="Comic Sans MS"/>
              </a:rPr>
              <a:t>Day 1: Read Aloud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Predict and tap into Prior Knowledge using a Circle Map.</a:t>
            </a:r>
          </a:p>
          <a:p>
            <a:r>
              <a:rPr lang="en-US" dirty="0" smtClean="0">
                <a:latin typeface="Comic Sans MS"/>
                <a:cs typeface="Comic Sans MS"/>
              </a:rPr>
              <a:t>Discuss title, author, and illustrator.</a:t>
            </a:r>
          </a:p>
          <a:p>
            <a:r>
              <a:rPr lang="en-US" dirty="0" smtClean="0">
                <a:latin typeface="Comic Sans MS"/>
                <a:cs typeface="Comic Sans MS"/>
              </a:rPr>
              <a:t>Begin reading the story.</a:t>
            </a:r>
          </a:p>
          <a:p>
            <a:r>
              <a:rPr lang="en-US" dirty="0" smtClean="0">
                <a:latin typeface="Comic Sans MS"/>
                <a:cs typeface="Comic Sans MS"/>
              </a:rPr>
              <a:t>Record characters, setting, and events using a Tree Map as you read.</a:t>
            </a:r>
          </a:p>
          <a:p>
            <a:r>
              <a:rPr lang="en-US" dirty="0" smtClean="0">
                <a:latin typeface="Comic Sans MS"/>
                <a:cs typeface="Comic Sans MS"/>
              </a:rPr>
              <a:t>Add information you learn about the story to the Circle Map as you read.</a:t>
            </a:r>
          </a:p>
          <a:p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35778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1-14 at 4.17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673" y="265154"/>
            <a:ext cx="4827488" cy="654361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877555" y="589692"/>
            <a:ext cx="1383221" cy="116388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The characters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6987" y="2041240"/>
            <a:ext cx="914400" cy="3855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8675354">
            <a:off x="2915843" y="2637519"/>
            <a:ext cx="1173344" cy="4456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t</a:t>
            </a:r>
            <a:r>
              <a:rPr lang="en-US" sz="1400" b="1" dirty="0" smtClean="0">
                <a:solidFill>
                  <a:srgbClr val="000000"/>
                </a:solidFill>
              </a:rPr>
              <a:t>he people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2880951">
            <a:off x="5048235" y="2750466"/>
            <a:ext cx="1173344" cy="4456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o</a:t>
            </a:r>
            <a:r>
              <a:rPr lang="en-US" sz="1400" b="1" dirty="0" smtClean="0">
                <a:solidFill>
                  <a:srgbClr val="000000"/>
                </a:solidFill>
              </a:rPr>
              <a:t>r animals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7269502">
            <a:off x="2993106" y="5651662"/>
            <a:ext cx="1935411" cy="4204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i</a:t>
            </a:r>
            <a:r>
              <a:rPr lang="en-US" sz="1400" b="1" dirty="0" smtClean="0">
                <a:solidFill>
                  <a:srgbClr val="000000"/>
                </a:solidFill>
              </a:rPr>
              <a:t>n the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4490357">
            <a:off x="4279131" y="5645295"/>
            <a:ext cx="1935411" cy="4204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s</a:t>
            </a:r>
            <a:r>
              <a:rPr lang="en-US" sz="1400" b="1" dirty="0" smtClean="0">
                <a:solidFill>
                  <a:srgbClr val="000000"/>
                </a:solidFill>
              </a:rPr>
              <a:t>tory.</a:t>
            </a: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93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1-14 at 6.06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50" y="291449"/>
            <a:ext cx="6781627" cy="62631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8953377">
            <a:off x="2698149" y="1912651"/>
            <a:ext cx="2540509" cy="4858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i</a:t>
            </a:r>
            <a:r>
              <a:rPr lang="en-US" sz="1400" b="1" dirty="0" smtClean="0">
                <a:solidFill>
                  <a:srgbClr val="000000"/>
                </a:solidFill>
              </a:rPr>
              <a:t>s where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2730538">
            <a:off x="4755186" y="2044363"/>
            <a:ext cx="2243431" cy="4765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t</a:t>
            </a:r>
            <a:r>
              <a:rPr lang="en-US" sz="1400" b="1" dirty="0" smtClean="0">
                <a:solidFill>
                  <a:srgbClr val="000000"/>
                </a:solidFill>
              </a:rPr>
              <a:t>he story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5400000">
            <a:off x="6048569" y="4605560"/>
            <a:ext cx="2540509" cy="4858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takes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6200000">
            <a:off x="1127191" y="4605560"/>
            <a:ext cx="2540509" cy="4858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The setting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40374" y="6311717"/>
            <a:ext cx="4435521" cy="4858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place.</a:t>
            </a: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62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479</Words>
  <Application>Microsoft Macintosh PowerPoint</Application>
  <PresentationFormat>On-screen Show (4:3)</PresentationFormat>
  <Paragraphs>79</Paragraphs>
  <Slides>24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 Welcome!  Please sit with your site in groups of 4-5 for the first activity.      yo</vt:lpstr>
      <vt:lpstr>Kindergarten Articulation Day:      Best Practices meet the Common Core</vt:lpstr>
      <vt:lpstr>Welcome and Introductions</vt:lpstr>
      <vt:lpstr>Walk-through Binder Resources</vt:lpstr>
      <vt:lpstr>Best Practices Collaboration</vt:lpstr>
      <vt:lpstr>Model Common Core Lessons Samples</vt:lpstr>
      <vt:lpstr>Day 1: Read Aloud</vt:lpstr>
      <vt:lpstr>PowerPoint Presentation</vt:lpstr>
      <vt:lpstr>PowerPoint Presentation</vt:lpstr>
      <vt:lpstr>PowerPoint Presentation</vt:lpstr>
      <vt:lpstr>Day 2:  Reread Story or Review Maps</vt:lpstr>
      <vt:lpstr>Day 2:  Reread Story or Review Maps</vt:lpstr>
      <vt:lpstr>Reading Standards for Literature</vt:lpstr>
      <vt:lpstr>Reading Standards for Literature</vt:lpstr>
      <vt:lpstr>What does this look like in a real classroom?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get into new groups!</vt:lpstr>
      <vt:lpstr>Create your Own Common Core Lesson</vt:lpstr>
      <vt:lpstr>Lesson Share Out</vt:lpstr>
      <vt:lpstr>Thank you for being here today!</vt:lpstr>
    </vt:vector>
  </TitlesOfParts>
  <Company>Palm Springs Unified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Kindergarten Articulation Day:  Best Practices meet a Slice of Common Core Pie</dc:title>
  <dc:creator>Gonzales, Amanda (mgonzales@psusd.us)</dc:creator>
  <cp:lastModifiedBy>Gonzales, Amanda (mgonzales@psusd.us)</cp:lastModifiedBy>
  <cp:revision>46</cp:revision>
  <dcterms:created xsi:type="dcterms:W3CDTF">2013-01-08T23:15:54Z</dcterms:created>
  <dcterms:modified xsi:type="dcterms:W3CDTF">2013-01-16T21:25:46Z</dcterms:modified>
</cp:coreProperties>
</file>